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57" r:id="rId4"/>
    <p:sldId id="4264" r:id="rId5"/>
    <p:sldId id="4278" r:id="rId6"/>
    <p:sldId id="4279" r:id="rId7"/>
    <p:sldId id="4277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9"/>
  </p:normalViewPr>
  <p:slideViewPr>
    <p:cSldViewPr snapToGrid="0" snapToObjects="1">
      <p:cViewPr>
        <p:scale>
          <a:sx n="97" d="100"/>
          <a:sy n="97" d="100"/>
        </p:scale>
        <p:origin x="1160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4AAB7D-9BBE-354A-8316-F43F1E2BC667}" type="datetimeFigureOut">
              <a:rPr kumimoji="1" lang="zh-CN" altLang="en-US" smtClean="0"/>
              <a:t>2019/12/9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421D0-A7B2-A444-81C8-4BE9B5DF5FF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8042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421D0-A7B2-A444-81C8-4BE9B5DF5FF7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5647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421D0-A7B2-A444-81C8-4BE9B5DF5FF7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2703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2E3660-AB08-C246-A42E-D14F46A5FF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A76E314-5AF3-2A49-9D6E-291E11EAC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CF5456-5A9C-3340-B760-D2C87EC1C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76EB8-4F14-3F46-B712-3FAC5FF0C284}" type="datetimeFigureOut">
              <a:rPr kumimoji="1" lang="zh-CN" altLang="en-US" smtClean="0"/>
              <a:t>2019/12/9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7A8FC3-3DF3-E246-BCB6-5E0CE997C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AC2096-59DC-5B44-98F6-20C3F6142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0DBD3-1F44-EC47-8BF2-3F73CAC822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7111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8DEA19-C86B-6C4C-B230-34B8D190A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C7CEE7D-5B7C-1A47-A255-6C66AE31F8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91EAFD-B3C1-6E45-9C0C-C9488B6FD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76EB8-4F14-3F46-B712-3FAC5FF0C284}" type="datetimeFigureOut">
              <a:rPr kumimoji="1" lang="zh-CN" altLang="en-US" smtClean="0"/>
              <a:t>2019/12/9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96396F-52BD-4F40-B828-EFD706A35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3938B3-7247-BC46-9E52-F638A6430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0DBD3-1F44-EC47-8BF2-3F73CAC822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9154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F4973D0-6820-2548-A5CD-B40C37D869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8E48133-ABFC-5C46-83A3-4C5627C43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B132BF-3F9A-5146-95CC-D90ADF94E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76EB8-4F14-3F46-B712-3FAC5FF0C284}" type="datetimeFigureOut">
              <a:rPr kumimoji="1" lang="zh-CN" altLang="en-US" smtClean="0"/>
              <a:t>2019/12/9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EDD3C3-A040-E24B-9914-2838C5211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B6E747-A4C5-6E41-BF7E-06F32E647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0DBD3-1F44-EC47-8BF2-3F73CAC822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495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3AF8D21A-6CCE-CD43-8AE8-35782B027FA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88312" y="1747157"/>
            <a:ext cx="4015377" cy="45393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461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672A04-5C50-BA43-BB42-ACC371A3A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E14EBA-6744-034A-99CE-BA440671B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56AB51-53CF-5E4E-BFF1-0479F0C0E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76EB8-4F14-3F46-B712-3FAC5FF0C284}" type="datetimeFigureOut">
              <a:rPr kumimoji="1" lang="zh-CN" altLang="en-US" smtClean="0"/>
              <a:t>2019/12/9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BA35D9-2785-1141-AD44-3074A3424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91B3A0-D6D9-AF4E-B64B-38DEBD0B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0DBD3-1F44-EC47-8BF2-3F73CAC822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9795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A989BE-812C-D64D-A1E6-60BB06328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329D5F-5BBB-4140-822E-B53915B63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2FF33F-07B3-1C4A-93D7-1EFDEF190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76EB8-4F14-3F46-B712-3FAC5FF0C284}" type="datetimeFigureOut">
              <a:rPr kumimoji="1" lang="zh-CN" altLang="en-US" smtClean="0"/>
              <a:t>2019/12/9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18E3E9-1F79-FB4E-9C17-4CDF1F12C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3AE18F-B7C0-D340-B656-8FFCF6417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0DBD3-1F44-EC47-8BF2-3F73CAC822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2343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A2C966-9D5E-FD4B-9934-03B993ECA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9A6C58-036E-E641-86E0-AB4BA912C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EE99105-2687-F542-91CC-5A7C12EA3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0E874F-CAD5-E34E-AF37-97A9762B4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76EB8-4F14-3F46-B712-3FAC5FF0C284}" type="datetimeFigureOut">
              <a:rPr kumimoji="1" lang="zh-CN" altLang="en-US" smtClean="0"/>
              <a:t>2019/12/9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5513E8-6C22-A141-91C1-FF011B406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E3A337-AB2B-1345-A2F3-1FF25FBD9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0DBD3-1F44-EC47-8BF2-3F73CAC822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3668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EDDB29-9C13-6A4F-99DC-D52E0102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3A43AB-1B1F-AF47-BC0B-D9373918A0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86B2C0F-1DF3-BC4B-AE9D-1781DB772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72AAD1F-FA77-E341-AE6E-86D0D160EA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A07383D-091E-F64C-9425-6BFE53668C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5C9065E-961D-F341-B4BB-ACF6F55F3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76EB8-4F14-3F46-B712-3FAC5FF0C284}" type="datetimeFigureOut">
              <a:rPr kumimoji="1" lang="zh-CN" altLang="en-US" smtClean="0"/>
              <a:t>2019/12/9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80A59A7-39C4-7D4A-BD75-2592C761D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5BC2F22-DE44-034C-896B-07E18270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0DBD3-1F44-EC47-8BF2-3F73CAC822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7591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344A65-BC6C-C446-B16F-888D6C927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A089374-5446-4648-AB4D-61BDF786A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76EB8-4F14-3F46-B712-3FAC5FF0C284}" type="datetimeFigureOut">
              <a:rPr kumimoji="1" lang="zh-CN" altLang="en-US" smtClean="0"/>
              <a:t>2019/12/9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16B9CA-853E-CD4A-B207-545E3E745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190A4AC-40B8-DD4D-A372-2FC4A7ECF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0DBD3-1F44-EC47-8BF2-3F73CAC822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4279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BFF4376-DA3B-C148-B6F3-09B0DA620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76EB8-4F14-3F46-B712-3FAC5FF0C284}" type="datetimeFigureOut">
              <a:rPr kumimoji="1" lang="zh-CN" altLang="en-US" smtClean="0"/>
              <a:t>2019/12/9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5E13A6A-15CA-8042-A55F-679EBDE71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BE1BB3-FB26-E646-AEBA-9FD9A4EAA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0DBD3-1F44-EC47-8BF2-3F73CAC822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3014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85B4A7-901E-E242-9AD9-B1F9A9A03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52E768-76D3-584C-8D9B-EC399927B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B863AF-14FC-B740-A829-C3380C0641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DA50CD6-7483-8F49-99FB-B6BC09540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76EB8-4F14-3F46-B712-3FAC5FF0C284}" type="datetimeFigureOut">
              <a:rPr kumimoji="1" lang="zh-CN" altLang="en-US" smtClean="0"/>
              <a:t>2019/12/9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A5ED680-6248-AD4F-B5C2-816FAC75E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069732-97EA-4D40-AFC5-878160860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0DBD3-1F44-EC47-8BF2-3F73CAC822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0236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0BC8C9-E9D0-8447-8817-6A0B5B16B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5324514-2E88-0448-BBA0-07D4EB1715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C4DCD04-00B9-AC43-8178-BE0D39CEF1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C548E74-1052-4D42-8D60-697801613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76EB8-4F14-3F46-B712-3FAC5FF0C284}" type="datetimeFigureOut">
              <a:rPr kumimoji="1" lang="zh-CN" altLang="en-US" smtClean="0"/>
              <a:t>2019/12/9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FF1BA30-FFEA-E440-A1D8-AAAD43638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E3E3B48-4974-744A-9B7D-1EEEF7BBB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0DBD3-1F44-EC47-8BF2-3F73CAC822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0220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57679FE-D404-9448-9A7E-AF5B28686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301141D-070A-024E-A346-606A0896F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A8C2D4-EDB5-3D46-9AC2-4A42B9C30E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76EB8-4F14-3F46-B712-3FAC5FF0C284}" type="datetimeFigureOut">
              <a:rPr kumimoji="1" lang="zh-CN" altLang="en-US" smtClean="0"/>
              <a:t>2019/12/9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871326-D23E-6844-A505-F7FE0B15D1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E08BA3-D9FB-3348-933C-5985ED65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0DBD3-1F44-EC47-8BF2-3F73CAC822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0182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Trajan%27s_Column" TargetMode="External"/><Relationship Id="rId4" Type="http://schemas.openxmlformats.org/officeDocument/2006/relationships/hyperlink" Target="https://en.wikipedia.org/wiki/Roman_square_capital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5A8EF9-A2B9-D943-8362-69A627CDEA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D8850BA-6CB5-374D-A05B-75A66B4DF3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8282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FDD747-D73D-B547-86F8-42EE2893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72A5A9-A14D-774D-9753-EF6E052FE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Typefaces create pictures of words. Like images, each typeface communicates an idea, emotion, and point of view.</a:t>
            </a:r>
            <a:endParaRPr lang="zh-C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7027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4A8FF09-63FF-F54A-AB3F-BE753CDE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200" y="0"/>
            <a:ext cx="5251800" cy="331321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6D2E560-D539-8C4F-A340-61BCDC138CFA}"/>
              </a:ext>
            </a:extLst>
          </p:cNvPr>
          <p:cNvSpPr txBox="1"/>
          <p:nvPr/>
        </p:nvSpPr>
        <p:spPr>
          <a:xfrm>
            <a:off x="7211353" y="3475404"/>
            <a:ext cx="47094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Left: A moving announcement set in Cooper Black by Fred S. Bertsch &amp; Oswald Cooper in 1921. Right: Nearly a century later, Yuma Naito set this poster for the Afropunk Festival in Cooper Black in 2018. [Left image: courtesy Louis Danziger Archives; Right image: courtesy Abrams]</a:t>
            </a:r>
            <a:br>
              <a:rPr lang="en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kumimoji="1" lang="zh-CN" alt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B29A23-E2FB-2048-914C-487FEED12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80414"/>
            <a:ext cx="6579198" cy="289257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3BCAA19-020C-8246-9631-AA3407DC6BFE}"/>
              </a:ext>
            </a:extLst>
          </p:cNvPr>
          <p:cNvSpPr txBox="1"/>
          <p:nvPr/>
        </p:nvSpPr>
        <p:spPr>
          <a:xfrm>
            <a:off x="6579198" y="6159228"/>
            <a:ext cx="47094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000" dirty="0"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Roman inscriptional capitals</a:t>
            </a:r>
            <a:r>
              <a:rPr lang="en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  <a:t> on the base of </a:t>
            </a:r>
            <a:r>
              <a:rPr lang="en" altLang="zh-CN" sz="1000" b="1" dirty="0">
                <a:latin typeface="Calibri" panose="020F0502020204030204" pitchFamily="34" charset="0"/>
                <a:cs typeface="Calibri" panose="020F0502020204030204" pitchFamily="34" charset="0"/>
                <a:hlinkClick r:id="rId5" tooltip="Trajan's Colum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Trajan's Column</a:t>
            </a:r>
            <a:r>
              <a:rPr lang="en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kumimoji="1" lang="zh-CN" alt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25">
            <a:extLst>
              <a:ext uri="{FF2B5EF4-FFF2-40B4-BE49-F238E27FC236}">
                <a16:creationId xmlns:a16="http://schemas.microsoft.com/office/drawing/2014/main" id="{BDAD8257-78F3-DE4D-A77D-592B31FF8607}"/>
              </a:ext>
            </a:extLst>
          </p:cNvPr>
          <p:cNvSpPr txBox="1"/>
          <p:nvPr/>
        </p:nvSpPr>
        <p:spPr>
          <a:xfrm>
            <a:off x="818163" y="896643"/>
            <a:ext cx="264110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History of Classical</a:t>
            </a:r>
          </a:p>
          <a:p>
            <a:r>
              <a:rPr lang="en-US" sz="27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Type Design</a:t>
            </a:r>
          </a:p>
        </p:txBody>
      </p:sp>
    </p:spTree>
    <p:extLst>
      <p:ext uri="{BB962C8B-B14F-4D97-AF65-F5344CB8AC3E}">
        <p14:creationId xmlns:p14="http://schemas.microsoft.com/office/powerpoint/2010/main" val="495455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C3412C3E-D587-5149-AC21-71199994E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extBox 26">
            <a:extLst>
              <a:ext uri="{FF2B5EF4-FFF2-40B4-BE49-F238E27FC236}">
                <a16:creationId xmlns:a16="http://schemas.microsoft.com/office/drawing/2014/main" id="{37F31383-548B-A846-9C3F-97E3265C34D8}"/>
              </a:ext>
            </a:extLst>
          </p:cNvPr>
          <p:cNvSpPr txBox="1"/>
          <p:nvPr/>
        </p:nvSpPr>
        <p:spPr>
          <a:xfrm>
            <a:off x="1006557" y="5739933"/>
            <a:ext cx="2553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Mark Simonson’s  handmade fonts sketches,</a:t>
            </a:r>
          </a:p>
          <a:p>
            <a:r>
              <a:rPr lang="en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" altLang="zh-CN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Zanzibr</a:t>
            </a:r>
            <a:r>
              <a:rPr lang="en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” early days.</a:t>
            </a:r>
            <a:endParaRPr lang="en-US" sz="1000" spc="600" dirty="0">
              <a:solidFill>
                <a:srgbClr val="000000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BF5C610-8B28-4240-BA2F-BD787756D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68" y="1368561"/>
            <a:ext cx="3593682" cy="427648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7E35331-1DC1-0845-A627-E824C4E27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987" y="1368561"/>
            <a:ext cx="3923377" cy="4276482"/>
          </a:xfrm>
          <a:prstGeom prst="rect">
            <a:avLst/>
          </a:prstGeom>
        </p:spPr>
      </p:pic>
      <p:sp>
        <p:nvSpPr>
          <p:cNvPr id="16" name="TextBox 26">
            <a:extLst>
              <a:ext uri="{FF2B5EF4-FFF2-40B4-BE49-F238E27FC236}">
                <a16:creationId xmlns:a16="http://schemas.microsoft.com/office/drawing/2014/main" id="{01D406AA-347A-2E47-AC97-C7C5786D4912}"/>
              </a:ext>
            </a:extLst>
          </p:cNvPr>
          <p:cNvSpPr txBox="1"/>
          <p:nvPr/>
        </p:nvSpPr>
        <p:spPr>
          <a:xfrm>
            <a:off x="8584723" y="5739933"/>
            <a:ext cx="278628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Zanzibar (later renamed Proxima Sans) in its digital infancy and Proxima Nova Regular today.</a:t>
            </a:r>
          </a:p>
          <a:p>
            <a:br>
              <a:rPr lang="en" altLang="zh-CN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" altLang="zh-CN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000" spc="600" dirty="0">
              <a:solidFill>
                <a:srgbClr val="000000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19" name="TextBox 25">
            <a:extLst>
              <a:ext uri="{FF2B5EF4-FFF2-40B4-BE49-F238E27FC236}">
                <a16:creationId xmlns:a16="http://schemas.microsoft.com/office/drawing/2014/main" id="{E65C09BD-A2A7-9D4F-A9E4-7BC2EB8B1A12}"/>
              </a:ext>
            </a:extLst>
          </p:cNvPr>
          <p:cNvSpPr txBox="1"/>
          <p:nvPr/>
        </p:nvSpPr>
        <p:spPr>
          <a:xfrm>
            <a:off x="3235694" y="445231"/>
            <a:ext cx="5349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Advantages of Classical</a:t>
            </a:r>
          </a:p>
          <a:p>
            <a:pPr algn="ctr"/>
            <a:r>
              <a:rPr lang="en-US" sz="27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Type design</a:t>
            </a:r>
          </a:p>
        </p:txBody>
      </p:sp>
      <p:sp>
        <p:nvSpPr>
          <p:cNvPr id="20" name="TextBox 46">
            <a:extLst>
              <a:ext uri="{FF2B5EF4-FFF2-40B4-BE49-F238E27FC236}">
                <a16:creationId xmlns:a16="http://schemas.microsoft.com/office/drawing/2014/main" id="{12B5E78F-0002-404E-86D5-382C45E12030}"/>
              </a:ext>
            </a:extLst>
          </p:cNvPr>
          <p:cNvSpPr txBox="1"/>
          <p:nvPr/>
        </p:nvSpPr>
        <p:spPr>
          <a:xfrm>
            <a:off x="4204947" y="2226957"/>
            <a:ext cx="3570442" cy="2893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040"/>
              </a:lnSpc>
              <a:buFont typeface="Arial" panose="020B0604020202020204" pitchFamily="34" charset="0"/>
              <a:buChar char="•"/>
            </a:pPr>
            <a:r>
              <a:rPr lang="en-US" sz="1600" b="1" spc="15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The prototype of digital type design. </a:t>
            </a:r>
          </a:p>
          <a:p>
            <a:pPr>
              <a:lnSpc>
                <a:spcPts val="2040"/>
              </a:lnSpc>
            </a:pPr>
            <a:endParaRPr lang="en-US" sz="1600" b="1" spc="15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285750" indent="-285750">
              <a:lnSpc>
                <a:spcPts val="2040"/>
              </a:lnSpc>
              <a:buFont typeface="Arial" panose="020B0604020202020204" pitchFamily="34" charset="0"/>
              <a:buChar char="•"/>
            </a:pPr>
            <a:r>
              <a:rPr lang="en-US" sz="1600" b="1" spc="15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 creates </a:t>
            </a:r>
            <a:r>
              <a:rPr lang="en" altLang="zh-CN" sz="1600" b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 fascinating and exciting experience.</a:t>
            </a:r>
          </a:p>
          <a:p>
            <a:pPr marL="285750" indent="-285750">
              <a:lnSpc>
                <a:spcPts val="2040"/>
              </a:lnSpc>
              <a:buFont typeface="Arial" panose="020B0604020202020204" pitchFamily="34" charset="0"/>
              <a:buChar char="•"/>
            </a:pPr>
            <a:r>
              <a:rPr lang="en-US" sz="1600" b="1" spc="15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 brings surprise in progress.</a:t>
            </a:r>
          </a:p>
          <a:p>
            <a:pPr marL="285750" indent="-285750">
              <a:lnSpc>
                <a:spcPts val="2040"/>
              </a:lnSpc>
              <a:buFont typeface="Arial" panose="020B0604020202020204" pitchFamily="34" charset="0"/>
              <a:buChar char="•"/>
            </a:pPr>
            <a:endParaRPr lang="en-US" sz="1600" b="1" spc="15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285750" indent="-285750">
              <a:lnSpc>
                <a:spcPts val="2040"/>
              </a:lnSpc>
              <a:buFont typeface="Arial" panose="020B0604020202020204" pitchFamily="34" charset="0"/>
              <a:buChar char="•"/>
            </a:pPr>
            <a:r>
              <a:rPr lang="en" altLang="zh-CN" sz="1600" b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 brings more innovation and express your own creativity.</a:t>
            </a:r>
            <a:endParaRPr lang="en-US" sz="1600" b="1" spc="15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285750" indent="-285750">
              <a:lnSpc>
                <a:spcPts val="2040"/>
              </a:lnSpc>
              <a:buFont typeface="Arial" panose="020B0604020202020204" pitchFamily="34" charset="0"/>
              <a:buChar char="•"/>
            </a:pPr>
            <a:endParaRPr lang="en-US" sz="1600" spc="150" dirty="0">
              <a:latin typeface="Lato Light" panose="020F03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373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C3412C3E-D587-5149-AC21-71199994E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extBox 26">
            <a:extLst>
              <a:ext uri="{FF2B5EF4-FFF2-40B4-BE49-F238E27FC236}">
                <a16:creationId xmlns:a16="http://schemas.microsoft.com/office/drawing/2014/main" id="{37F31383-548B-A846-9C3F-97E3265C34D8}"/>
              </a:ext>
            </a:extLst>
          </p:cNvPr>
          <p:cNvSpPr txBox="1"/>
          <p:nvPr/>
        </p:nvSpPr>
        <p:spPr>
          <a:xfrm>
            <a:off x="1243900" y="5833957"/>
            <a:ext cx="2185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 An early working sketch from Doodle</a:t>
            </a:r>
            <a:endParaRPr lang="en-US" sz="1000" b="1" spc="600" dirty="0">
              <a:solidFill>
                <a:srgbClr val="000000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16" name="TextBox 26">
            <a:extLst>
              <a:ext uri="{FF2B5EF4-FFF2-40B4-BE49-F238E27FC236}">
                <a16:creationId xmlns:a16="http://schemas.microsoft.com/office/drawing/2014/main" id="{01D406AA-347A-2E47-AC97-C7C5786D4912}"/>
              </a:ext>
            </a:extLst>
          </p:cNvPr>
          <p:cNvSpPr txBox="1"/>
          <p:nvPr/>
        </p:nvSpPr>
        <p:spPr>
          <a:xfrm>
            <a:off x="9405717" y="5833958"/>
            <a:ext cx="27862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Coquette today</a:t>
            </a:r>
            <a:endParaRPr lang="en-US" sz="1000" spc="600" dirty="0">
              <a:solidFill>
                <a:srgbClr val="000000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9" name="TextBox 25">
            <a:extLst>
              <a:ext uri="{FF2B5EF4-FFF2-40B4-BE49-F238E27FC236}">
                <a16:creationId xmlns:a16="http://schemas.microsoft.com/office/drawing/2014/main" id="{37BDF26F-943A-E442-984F-CEEBD4B585E9}"/>
              </a:ext>
            </a:extLst>
          </p:cNvPr>
          <p:cNvSpPr txBox="1"/>
          <p:nvPr/>
        </p:nvSpPr>
        <p:spPr>
          <a:xfrm>
            <a:off x="3380580" y="445231"/>
            <a:ext cx="5430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Disadvantages of Classical</a:t>
            </a:r>
          </a:p>
          <a:p>
            <a:pPr algn="ctr"/>
            <a:r>
              <a:rPr lang="en-US" sz="27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Type design</a:t>
            </a:r>
          </a:p>
        </p:txBody>
      </p:sp>
      <p:sp>
        <p:nvSpPr>
          <p:cNvPr id="10" name="TextBox 46">
            <a:extLst>
              <a:ext uri="{FF2B5EF4-FFF2-40B4-BE49-F238E27FC236}">
                <a16:creationId xmlns:a16="http://schemas.microsoft.com/office/drawing/2014/main" id="{AB905FCD-D713-0F4D-BC33-6BDB523E225B}"/>
              </a:ext>
            </a:extLst>
          </p:cNvPr>
          <p:cNvSpPr txBox="1"/>
          <p:nvPr/>
        </p:nvSpPr>
        <p:spPr>
          <a:xfrm>
            <a:off x="4344955" y="2268269"/>
            <a:ext cx="3290426" cy="3252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040"/>
              </a:lnSpc>
              <a:buFont typeface="Arial" panose="020B0604020202020204" pitchFamily="34" charset="0"/>
              <a:buChar char="•"/>
            </a:pPr>
            <a:r>
              <a:rPr lang="en-US" sz="1600" b="1" spc="15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 is greatly affected by material</a:t>
            </a:r>
          </a:p>
          <a:p>
            <a:pPr marL="285750" indent="-285750">
              <a:lnSpc>
                <a:spcPts val="2040"/>
              </a:lnSpc>
              <a:buFont typeface="Arial" panose="020B0604020202020204" pitchFamily="34" charset="0"/>
              <a:buChar char="•"/>
            </a:pPr>
            <a:endParaRPr lang="en-US" sz="1600" b="1" spc="15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285750" indent="-285750">
              <a:lnSpc>
                <a:spcPts val="2040"/>
              </a:lnSpc>
              <a:buFont typeface="Arial" panose="020B0604020202020204" pitchFamily="34" charset="0"/>
              <a:buChar char="•"/>
            </a:pPr>
            <a:r>
              <a:rPr lang="en-US" sz="1600" b="1" spc="15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</a:t>
            </a:r>
            <a:r>
              <a:rPr lang="zh-CN" altLang="en-US" sz="1600" b="1" spc="15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altLang="zh-CN" sz="1600" b="1" spc="15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is low efficiency</a:t>
            </a:r>
          </a:p>
          <a:p>
            <a:r>
              <a:rPr lang="en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  “More interesting is that defining a curve as a geometric object in the time before computers was also a nontrivial task.”</a:t>
            </a:r>
          </a:p>
          <a:p>
            <a:pPr marL="285750" indent="-285750">
              <a:lnSpc>
                <a:spcPts val="2040"/>
              </a:lnSpc>
              <a:buFont typeface="Arial" panose="020B0604020202020204" pitchFamily="34" charset="0"/>
              <a:buChar char="•"/>
            </a:pPr>
            <a:endParaRPr lang="en-US" sz="1600" b="1" spc="15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endParaRPr lang="en-US" altLang="zh-CN" sz="1600" b="1" spc="15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1600" b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 has been heavily</a:t>
            </a:r>
            <a:r>
              <a:rPr lang="zh-CN" altLang="en-US" sz="1600" b="1" dirty="0">
                <a:latin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" altLang="zh-CN" sz="1600" b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influenced by printing technology</a:t>
            </a:r>
          </a:p>
          <a:p>
            <a:pPr marL="285750" indent="-285750">
              <a:lnSpc>
                <a:spcPts val="2040"/>
              </a:lnSpc>
              <a:buFont typeface="Arial" panose="020B0604020202020204" pitchFamily="34" charset="0"/>
              <a:buChar char="•"/>
            </a:pPr>
            <a:endParaRPr lang="en-US" sz="1600" b="1" spc="15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285750" indent="-285750">
              <a:lnSpc>
                <a:spcPts val="2040"/>
              </a:lnSpc>
              <a:buFont typeface="Arial" panose="020B0604020202020204" pitchFamily="34" charset="0"/>
              <a:buChar char="•"/>
            </a:pPr>
            <a:endParaRPr lang="en-US" sz="1600" spc="150" dirty="0">
              <a:latin typeface="Lato Light" panose="020F03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63DC05-012D-A341-A5A3-C9A3C56B6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6641" y="1277911"/>
            <a:ext cx="3810000" cy="44577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D83D578-C92A-C84A-9CF0-6BE051A8C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319" y="1368561"/>
            <a:ext cx="3594376" cy="428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355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3661093-D67D-5C42-85B8-926E9F596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751E8D1-1E28-1C42-AE04-45FBD8646B4C}"/>
              </a:ext>
            </a:extLst>
          </p:cNvPr>
          <p:cNvSpPr/>
          <p:nvPr/>
        </p:nvSpPr>
        <p:spPr>
          <a:xfrm>
            <a:off x="4810538" y="2334722"/>
            <a:ext cx="6096000" cy="36728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" altLang="zh-CN" sz="4400" b="0" i="0" u="none" strike="noStrike" dirty="0">
                <a:solidFill>
                  <a:srgbClr val="466269"/>
                </a:solidFill>
                <a:effectLst/>
                <a:latin typeface="Oswald"/>
              </a:rPr>
              <a:t>Consequences</a:t>
            </a:r>
            <a:endParaRPr lang="en" altLang="zh-CN" b="0" dirty="0">
              <a:effectLst/>
            </a:endParaRPr>
          </a:p>
          <a:p>
            <a:pPr algn="r">
              <a:spcAft>
                <a:spcPts val="1600"/>
              </a:spcAft>
            </a:pPr>
            <a:br>
              <a:rPr lang="en" altLang="zh-CN" b="0" dirty="0">
                <a:effectLst/>
              </a:rPr>
            </a:br>
            <a:r>
              <a:rPr lang="en" altLang="zh-CN" dirty="0">
                <a:solidFill>
                  <a:srgbClr val="466269"/>
                </a:solidFill>
                <a:latin typeface="Didact Gothic"/>
              </a:rPr>
              <a:t>At the same time we see a lot of “new” fonts that are just renamed copies with no or little changes in the design.</a:t>
            </a:r>
            <a:endParaRPr lang="en" altLang="zh-CN" b="0" dirty="0">
              <a:effectLst/>
            </a:endParaRPr>
          </a:p>
          <a:p>
            <a:pPr algn="r">
              <a:spcAft>
                <a:spcPts val="1600"/>
              </a:spcAft>
            </a:pPr>
            <a:br>
              <a:rPr lang="en" altLang="zh-CN" b="0" dirty="0">
                <a:effectLst/>
              </a:rPr>
            </a:br>
            <a:r>
              <a:rPr lang="en" altLang="zh-CN" dirty="0">
                <a:solidFill>
                  <a:srgbClr val="466269"/>
                </a:solidFill>
                <a:latin typeface="Didact Gothic"/>
              </a:rPr>
              <a:t>Cleland is dissatisfied with the modern simplification of classic typefaces. He said: “As you might simplify a man by cutting his hands and </a:t>
            </a:r>
            <a:r>
              <a:rPr lang="en" altLang="zh-CN" dirty="0" err="1">
                <a:solidFill>
                  <a:srgbClr val="466269"/>
                </a:solidFill>
                <a:latin typeface="Didact Gothic"/>
              </a:rPr>
              <a:t>feets</a:t>
            </a:r>
            <a:r>
              <a:rPr lang="en" altLang="zh-CN" dirty="0">
                <a:solidFill>
                  <a:srgbClr val="466269"/>
                </a:solidFill>
                <a:latin typeface="Didact Gothic"/>
              </a:rPr>
              <a:t> off."</a:t>
            </a:r>
            <a:endParaRPr lang="en" altLang="zh-CN" b="0" dirty="0">
              <a:effectLst/>
            </a:endParaRPr>
          </a:p>
          <a:p>
            <a:br>
              <a:rPr lang="en" altLang="zh-CN" b="0" dirty="0">
                <a:effectLst/>
              </a:rPr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7499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6">
            <a:extLst>
              <a:ext uri="{FF2B5EF4-FFF2-40B4-BE49-F238E27FC236}">
                <a16:creationId xmlns:a16="http://schemas.microsoft.com/office/drawing/2014/main" id="{A09C2D5A-9308-2248-AFCE-ECFB85706CC6}"/>
              </a:ext>
            </a:extLst>
          </p:cNvPr>
          <p:cNvSpPr txBox="1"/>
          <p:nvPr/>
        </p:nvSpPr>
        <p:spPr>
          <a:xfrm>
            <a:off x="4342797" y="2584765"/>
            <a:ext cx="4933208" cy="2841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040"/>
              </a:lnSpc>
              <a:buFont typeface="Arial" panose="020B0604020202020204" pitchFamily="34" charset="0"/>
              <a:buChar char="•"/>
            </a:pPr>
            <a:r>
              <a:rPr lang="en-US" sz="1600" b="1" spc="15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 is greatly affected by material</a:t>
            </a:r>
          </a:p>
          <a:p>
            <a:pPr marL="285750" indent="-285750">
              <a:lnSpc>
                <a:spcPts val="2040"/>
              </a:lnSpc>
              <a:buFont typeface="Arial" panose="020B0604020202020204" pitchFamily="34" charset="0"/>
              <a:buChar char="•"/>
            </a:pPr>
            <a:endParaRPr lang="en-US" sz="1600" b="1" spc="15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285750" indent="-285750">
              <a:lnSpc>
                <a:spcPts val="2040"/>
              </a:lnSpc>
              <a:buFont typeface="Arial" panose="020B0604020202020204" pitchFamily="34" charset="0"/>
              <a:buChar char="•"/>
            </a:pPr>
            <a:r>
              <a:rPr lang="en-US" sz="1600" b="1" spc="15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</a:t>
            </a:r>
            <a:r>
              <a:rPr lang="zh-CN" altLang="en-US" sz="1600" b="1" spc="15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altLang="zh-CN" sz="1600" b="1" spc="15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is low efficiency</a:t>
            </a:r>
          </a:p>
          <a:p>
            <a:r>
              <a:rPr lang="en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  “More interesting is that defining a curve as a geometric object in the time before computers was also a nontrivial task.”</a:t>
            </a:r>
          </a:p>
          <a:p>
            <a:pPr marL="285750" indent="-285750">
              <a:lnSpc>
                <a:spcPts val="2040"/>
              </a:lnSpc>
              <a:buFont typeface="Arial" panose="020B0604020202020204" pitchFamily="34" charset="0"/>
              <a:buChar char="•"/>
            </a:pPr>
            <a:endParaRPr lang="en-US" sz="1600" b="1" spc="15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endParaRPr lang="en-US" altLang="zh-CN" sz="1600" b="1" spc="15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1600" b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It has been heavily</a:t>
            </a:r>
            <a:r>
              <a:rPr lang="zh-CN" altLang="en-US" sz="1600" b="1" dirty="0">
                <a:latin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" altLang="zh-CN" sz="1600" b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influenced by printing technology</a:t>
            </a:r>
          </a:p>
          <a:p>
            <a:pPr marL="285750" indent="-285750">
              <a:lnSpc>
                <a:spcPts val="2040"/>
              </a:lnSpc>
              <a:buFont typeface="Arial" panose="020B0604020202020204" pitchFamily="34" charset="0"/>
              <a:buChar char="•"/>
            </a:pPr>
            <a:endParaRPr lang="en-US" sz="1600" b="1" spc="15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marL="285750" indent="-285750">
              <a:lnSpc>
                <a:spcPts val="2040"/>
              </a:lnSpc>
              <a:buFont typeface="Arial" panose="020B0604020202020204" pitchFamily="34" charset="0"/>
              <a:buChar char="•"/>
            </a:pPr>
            <a:endParaRPr lang="en-US" sz="1600" spc="150" dirty="0">
              <a:latin typeface="Lato Light" panose="020F03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6" name="TextBox 25">
            <a:extLst>
              <a:ext uri="{FF2B5EF4-FFF2-40B4-BE49-F238E27FC236}">
                <a16:creationId xmlns:a16="http://schemas.microsoft.com/office/drawing/2014/main" id="{DF9E4B8E-7564-C04A-859E-E9967E712C6D}"/>
              </a:ext>
            </a:extLst>
          </p:cNvPr>
          <p:cNvSpPr txBox="1"/>
          <p:nvPr/>
        </p:nvSpPr>
        <p:spPr>
          <a:xfrm>
            <a:off x="651908" y="2879822"/>
            <a:ext cx="282756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Disadvantages of Classical</a:t>
            </a:r>
          </a:p>
          <a:p>
            <a:r>
              <a:rPr lang="en-US" sz="27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Type design</a:t>
            </a:r>
          </a:p>
        </p:txBody>
      </p:sp>
    </p:spTree>
    <p:extLst>
      <p:ext uri="{BB962C8B-B14F-4D97-AF65-F5344CB8AC3E}">
        <p14:creationId xmlns:p14="http://schemas.microsoft.com/office/powerpoint/2010/main" val="3453792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228</Words>
  <Application>Microsoft Macintosh PowerPoint</Application>
  <PresentationFormat>宽屏</PresentationFormat>
  <Paragraphs>43</Paragraphs>
  <Slides>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7" baseType="lpstr">
      <vt:lpstr>等线</vt:lpstr>
      <vt:lpstr>等线 Light</vt:lpstr>
      <vt:lpstr>Didact Gothic</vt:lpstr>
      <vt:lpstr>Montserrat</vt:lpstr>
      <vt:lpstr>Oswald</vt:lpstr>
      <vt:lpstr>Arial</vt:lpstr>
      <vt:lpstr>Calibri</vt:lpstr>
      <vt:lpstr>Lato Black</vt:lpstr>
      <vt:lpstr>Lato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12</cp:revision>
  <dcterms:created xsi:type="dcterms:W3CDTF">2019-12-09T20:45:16Z</dcterms:created>
  <dcterms:modified xsi:type="dcterms:W3CDTF">2019-12-09T22:14:18Z</dcterms:modified>
</cp:coreProperties>
</file>